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5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8F91EF04-E11C-4602-B8AC-A0580DD1A2AB}"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91EF04-E11C-4602-B8AC-A0580DD1A2AB}" type="slidenum">
              <a:rPr lang="ru-RU" smtClean="0"/>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F91EF04-E11C-4602-B8AC-A0580DD1A2AB}" type="slidenum">
              <a:rPr lang="ru-RU" smtClean="0"/>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B900EE5-0693-448C-A87D-795DD4A9DAE6}" type="datetimeFigureOut">
              <a:rPr lang="ru-RU" smtClean="0"/>
              <a:t>16.01.2011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8F91EF04-E11C-4602-B8AC-A0580DD1A2AB}" type="slidenum">
              <a:rPr lang="ru-RU" smtClean="0"/>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B900EE5-0693-448C-A87D-795DD4A9DAE6}" type="datetimeFigureOut">
              <a:rPr lang="ru-RU" smtClean="0"/>
              <a:t>16.01.2011</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F91EF04-E11C-4602-B8AC-A0580DD1A2AB}" type="slidenum">
              <a:rPr lang="ru-RU" smtClean="0"/>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1371600"/>
            <a:ext cx="8286808" cy="1828800"/>
          </a:xfrm>
        </p:spPr>
        <p:txBody>
          <a:bodyPr/>
          <a:lstStyle/>
          <a:p>
            <a:r>
              <a:rPr lang="ru-RU" dirty="0" smtClean="0"/>
              <a:t>Презентация по Биологии.</a:t>
            </a:r>
            <a:endParaRPr lang="ru-RU" dirty="0"/>
          </a:p>
        </p:txBody>
      </p:sp>
      <p:sp>
        <p:nvSpPr>
          <p:cNvPr id="3" name="Подзаголовок 2"/>
          <p:cNvSpPr>
            <a:spLocks noGrp="1"/>
          </p:cNvSpPr>
          <p:nvPr>
            <p:ph type="subTitle" idx="1"/>
          </p:nvPr>
        </p:nvSpPr>
        <p:spPr>
          <a:xfrm>
            <a:off x="533400" y="3228536"/>
            <a:ext cx="6967558" cy="1752600"/>
          </a:xfrm>
        </p:spPr>
        <p:txBody>
          <a:bodyPr/>
          <a:lstStyle/>
          <a:p>
            <a:r>
              <a:rPr lang="ru-RU" dirty="0" smtClean="0"/>
              <a:t>На тему: Пресноводные или Рептилии.</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958166" cy="1162050"/>
          </a:xfrm>
        </p:spPr>
        <p:txBody>
          <a:bodyPr/>
          <a:lstStyle/>
          <a:p>
            <a:r>
              <a:rPr lang="ru-RU" sz="4800" b="1" dirty="0" smtClean="0"/>
              <a:t>         </a:t>
            </a:r>
            <a:r>
              <a:rPr lang="ru-RU" sz="4800" dirty="0" smtClean="0"/>
              <a:t>Внутренние </a:t>
            </a:r>
            <a:r>
              <a:rPr lang="ru-RU" sz="4800" dirty="0" smtClean="0"/>
              <a:t>органы</a:t>
            </a:r>
            <a:r>
              <a:rPr lang="ru-RU" sz="4800" dirty="0" smtClean="0"/>
              <a:t>.</a:t>
            </a:r>
            <a:endParaRPr lang="ru-RU" sz="4800" dirty="0"/>
          </a:p>
        </p:txBody>
      </p:sp>
      <p:sp>
        <p:nvSpPr>
          <p:cNvPr id="3" name="Текст 2"/>
          <p:cNvSpPr>
            <a:spLocks noGrp="1"/>
          </p:cNvSpPr>
          <p:nvPr>
            <p:ph type="body" idx="2"/>
          </p:nvPr>
        </p:nvSpPr>
        <p:spPr>
          <a:xfrm>
            <a:off x="685800" y="1676400"/>
            <a:ext cx="7958166" cy="4572000"/>
          </a:xfrm>
        </p:spPr>
        <p:txBody>
          <a:bodyPr/>
          <a:lstStyle/>
          <a:p>
            <a:pPr algn="just"/>
            <a:r>
              <a:rPr lang="ru-RU" sz="2800" dirty="0" smtClean="0"/>
              <a:t>Как правило, развито только правое лёгкое, левое либо отсутствует, либо рудиментарно. У многих змей развивается трахейное лёгкое.</a:t>
            </a:r>
          </a:p>
          <a:p>
            <a:pPr algn="just"/>
            <a:r>
              <a:rPr lang="ru-RU" sz="2800" dirty="0" smtClean="0"/>
              <a:t>У змей отсутствует мочевой пузырь.</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886728" cy="1162050"/>
          </a:xfrm>
        </p:spPr>
        <p:txBody>
          <a:bodyPr/>
          <a:lstStyle/>
          <a:p>
            <a:r>
              <a:rPr lang="ru-RU" sz="4800" dirty="0" smtClean="0"/>
              <a:t>              Органы </a:t>
            </a:r>
            <a:r>
              <a:rPr lang="ru-RU" sz="4800" dirty="0" smtClean="0"/>
              <a:t>чувств</a:t>
            </a:r>
            <a:r>
              <a:rPr lang="ru-RU" sz="4800" dirty="0" smtClean="0"/>
              <a:t>.</a:t>
            </a:r>
            <a:endParaRPr lang="ru-RU" sz="4800" dirty="0"/>
          </a:p>
        </p:txBody>
      </p:sp>
      <p:sp>
        <p:nvSpPr>
          <p:cNvPr id="3" name="Текст 2"/>
          <p:cNvSpPr>
            <a:spLocks noGrp="1"/>
          </p:cNvSpPr>
          <p:nvPr>
            <p:ph type="body" idx="2"/>
          </p:nvPr>
        </p:nvSpPr>
        <p:spPr>
          <a:xfrm>
            <a:off x="685800" y="1676400"/>
            <a:ext cx="7886728" cy="4572000"/>
          </a:xfrm>
        </p:spPr>
        <p:txBody>
          <a:bodyPr>
            <a:normAutofit/>
          </a:bodyPr>
          <a:lstStyle/>
          <a:p>
            <a:pPr algn="just"/>
            <a:r>
              <a:rPr lang="ru-RU" sz="2800" dirty="0" smtClean="0"/>
              <a:t>Глаза защищены своеобразными «линзами» — сросшимися прозрачными веками. Внешние уши отсутствуют, однако змеи ощущают вибрацию от земли и звуки в довольно узком диапазоне частот.</a:t>
            </a:r>
          </a:p>
          <a:p>
            <a:pPr algn="just"/>
            <a:endParaRPr lang="ru-RU"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743852" cy="1162050"/>
          </a:xfrm>
        </p:spPr>
        <p:txBody>
          <a:bodyPr/>
          <a:lstStyle/>
          <a:p>
            <a:r>
              <a:rPr lang="ru-RU" sz="4800" dirty="0" smtClean="0"/>
              <a:t>           Распространение.</a:t>
            </a:r>
            <a:endParaRPr lang="ru-RU" sz="4800" dirty="0"/>
          </a:p>
        </p:txBody>
      </p:sp>
      <p:sp>
        <p:nvSpPr>
          <p:cNvPr id="3" name="Текст 2"/>
          <p:cNvSpPr>
            <a:spLocks noGrp="1"/>
          </p:cNvSpPr>
          <p:nvPr>
            <p:ph type="body" idx="2"/>
          </p:nvPr>
        </p:nvSpPr>
        <p:spPr>
          <a:xfrm>
            <a:off x="685800" y="1676400"/>
            <a:ext cx="7743852" cy="4572000"/>
          </a:xfrm>
        </p:spPr>
        <p:txBody>
          <a:bodyPr>
            <a:normAutofit/>
          </a:bodyPr>
          <a:lstStyle/>
          <a:p>
            <a:pPr algn="just"/>
            <a:r>
              <a:rPr lang="ru-RU" sz="2000" dirty="0" smtClean="0"/>
              <a:t>Змеи освоили практически все жизненные пространства Земли, кроме воздушного. Встречаются змеи на всех материках, кроме Антарктиды. Они распространены от Полярного круга на севере до южной оконечности Американского материка. Особенно многочисленны змеи в тропических областях Азии, Африки, Южной Америки и в Австралии.</a:t>
            </a:r>
          </a:p>
          <a:p>
            <a:pPr algn="just"/>
            <a:r>
              <a:rPr lang="ru-RU" sz="2000" dirty="0" smtClean="0"/>
              <a:t>Предпочитают обитать на территориях с жарким климатом. Обитают в различных экологических условиях — лесах, степях, пустынях, в предгорьях и горах.</a:t>
            </a:r>
          </a:p>
          <a:p>
            <a:pPr algn="just"/>
            <a:r>
              <a:rPr lang="ru-RU" sz="2000" dirty="0" smtClean="0"/>
              <a:t>Змеи в основном ведут наземный образ жизни, но некоторые виды живут под землей, в воде, на деревьях. При наступлении неблагоприятных условий, например, в результате похолодания, змеи впадают в спячку.</a:t>
            </a:r>
          </a:p>
          <a:p>
            <a:pPr algn="just"/>
            <a:endParaRPr lang="ru-RU"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3500462" cy="1000132"/>
          </a:xfrm>
        </p:spPr>
        <p:txBody>
          <a:bodyPr/>
          <a:lstStyle/>
          <a:p>
            <a:r>
              <a:rPr lang="ru-RU" dirty="0" smtClean="0"/>
              <a:t>        </a:t>
            </a:r>
            <a:r>
              <a:rPr lang="ru-RU" sz="4800" dirty="0" smtClean="0"/>
              <a:t>Питание.</a:t>
            </a:r>
            <a:endParaRPr lang="ru-RU" sz="4800" dirty="0"/>
          </a:p>
        </p:txBody>
      </p:sp>
      <p:sp>
        <p:nvSpPr>
          <p:cNvPr id="3" name="Текст 2"/>
          <p:cNvSpPr>
            <a:spLocks noGrp="1"/>
          </p:cNvSpPr>
          <p:nvPr>
            <p:ph type="body" idx="2"/>
          </p:nvPr>
        </p:nvSpPr>
        <p:spPr>
          <a:xfrm>
            <a:off x="428596" y="1214422"/>
            <a:ext cx="4500594" cy="5214974"/>
          </a:xfrm>
        </p:spPr>
        <p:txBody>
          <a:bodyPr>
            <a:normAutofit/>
          </a:bodyPr>
          <a:lstStyle/>
          <a:p>
            <a:r>
              <a:rPr lang="ru-RU" dirty="0" smtClean="0"/>
              <a:t>Все известные змеи — хищники. Питаются разнообразными животными: позвоночными и беспозвоночными. Существуют виды змей, которые специализируются на поедании определённого вида добычи, то есть стенофаги. Например, рачий уж (Regina rigida) питается почти исключительно речными раками, а яичные змеи (Dasypeltis) — только яйцами птиц</a:t>
            </a:r>
            <a:r>
              <a:rPr lang="ru-RU" dirty="0" smtClean="0"/>
              <a:t>.</a:t>
            </a:r>
            <a:endParaRPr lang="ru-RU" dirty="0" smtClean="0"/>
          </a:p>
          <a:p>
            <a:r>
              <a:rPr lang="ru-RU" dirty="0" smtClean="0"/>
              <a:t>Неядовитые змеи заглатывают добычу живьём (например, ужи) либо предварительно умерщвляют её, сжимая челюстями и придавливая телом к земле (стройные полозы) или удушая в кольцах тела (удавы и питоны). Ядовитые змеи убивают добычу, вводя в её тело яд при помощи специализированных ядопроводящих зубов</a:t>
            </a:r>
            <a:r>
              <a:rPr lang="ru-RU" dirty="0" smtClean="0"/>
              <a:t>.</a:t>
            </a:r>
            <a:endParaRPr lang="ru-RU" dirty="0" smtClean="0"/>
          </a:p>
          <a:p>
            <a:r>
              <a:rPr lang="ru-RU" dirty="0" smtClean="0"/>
              <a:t>Змеи, как правило, заглатывают добычу целиком. Механизм заглатывания состоит в попеременном движении правой и левой половинами нижней челюсти (змея как бы натягивает себя на добычу).</a:t>
            </a:r>
          </a:p>
          <a:p>
            <a:endParaRPr lang="ru-RU" dirty="0"/>
          </a:p>
        </p:txBody>
      </p:sp>
      <p:pic>
        <p:nvPicPr>
          <p:cNvPr id="5" name="Рисунок 4"/>
          <p:cNvPicPr/>
          <p:nvPr/>
        </p:nvPicPr>
        <p:blipFill>
          <a:blip r:embed="rId2"/>
          <a:srcRect/>
          <a:stretch>
            <a:fillRect/>
          </a:stretch>
        </p:blipFill>
        <p:spPr bwMode="auto">
          <a:xfrm>
            <a:off x="5143504" y="2285992"/>
            <a:ext cx="3524264" cy="264319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8215370" cy="1071570"/>
          </a:xfrm>
        </p:spPr>
        <p:txBody>
          <a:bodyPr/>
          <a:lstStyle/>
          <a:p>
            <a:r>
              <a:rPr lang="ru-RU" sz="3200" dirty="0" smtClean="0"/>
              <a:t>    Половое поведение и размножение змей. </a:t>
            </a:r>
            <a:endParaRPr lang="ru-RU" sz="3200" dirty="0"/>
          </a:p>
        </p:txBody>
      </p:sp>
      <p:sp>
        <p:nvSpPr>
          <p:cNvPr id="3" name="Текст 2"/>
          <p:cNvSpPr>
            <a:spLocks noGrp="1"/>
          </p:cNvSpPr>
          <p:nvPr>
            <p:ph type="body" idx="2"/>
          </p:nvPr>
        </p:nvSpPr>
        <p:spPr>
          <a:xfrm>
            <a:off x="428596" y="1285860"/>
            <a:ext cx="4929222" cy="1857388"/>
          </a:xfrm>
        </p:spPr>
        <p:txBody>
          <a:bodyPr/>
          <a:lstStyle/>
          <a:p>
            <a:pPr algn="just"/>
            <a:r>
              <a:rPr lang="ru-RU" sz="2000" dirty="0" smtClean="0"/>
              <a:t>Большинство змей размножаются откладкой яиц. Но некоторые виды яйцеживородящие или живородящие.</a:t>
            </a:r>
          </a:p>
          <a:p>
            <a:endParaRPr lang="ru-RU" dirty="0"/>
          </a:p>
        </p:txBody>
      </p:sp>
      <p:pic>
        <p:nvPicPr>
          <p:cNvPr id="5" name="Рисунок 4"/>
          <p:cNvPicPr/>
          <p:nvPr/>
        </p:nvPicPr>
        <p:blipFill>
          <a:blip r:embed="rId2"/>
          <a:srcRect/>
          <a:stretch>
            <a:fillRect/>
          </a:stretch>
        </p:blipFill>
        <p:spPr bwMode="auto">
          <a:xfrm>
            <a:off x="5572132" y="1439898"/>
            <a:ext cx="2857520" cy="2196719"/>
          </a:xfrm>
          <a:prstGeom prst="rect">
            <a:avLst/>
          </a:prstGeom>
          <a:noFill/>
          <a:ln w="9525">
            <a:noFill/>
            <a:miter lim="800000"/>
            <a:headEnd/>
            <a:tailEnd/>
          </a:ln>
        </p:spPr>
      </p:pic>
      <p:pic>
        <p:nvPicPr>
          <p:cNvPr id="6" name="Рисунок 5"/>
          <p:cNvPicPr/>
          <p:nvPr/>
        </p:nvPicPr>
        <p:blipFill>
          <a:blip r:embed="rId3"/>
          <a:srcRect/>
          <a:stretch>
            <a:fillRect/>
          </a:stretch>
        </p:blipFill>
        <p:spPr bwMode="auto">
          <a:xfrm>
            <a:off x="1357290" y="3571876"/>
            <a:ext cx="2846489" cy="215265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Класс Чешуйчатых.</a:t>
            </a:r>
            <a:endParaRPr lang="ru-RU" dirty="0"/>
          </a:p>
        </p:txBody>
      </p:sp>
      <p:sp>
        <p:nvSpPr>
          <p:cNvPr id="3" name="Текст 2"/>
          <p:cNvSpPr>
            <a:spLocks noGrp="1"/>
          </p:cNvSpPr>
          <p:nvPr>
            <p:ph type="body" idx="1"/>
          </p:nvPr>
        </p:nvSpPr>
        <p:spPr>
          <a:xfrm>
            <a:off x="214282" y="2704664"/>
            <a:ext cx="8715436" cy="1509712"/>
          </a:xfrm>
        </p:spPr>
        <p:txBody>
          <a:bodyPr/>
          <a:lstStyle/>
          <a:p>
            <a:r>
              <a:rPr lang="ru-RU" dirty="0" smtClean="0"/>
              <a:t>      Немного о чешуйчатых и о одно представителей этого класса.</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428596" y="857232"/>
            <a:ext cx="8215370" cy="5391168"/>
          </a:xfrm>
        </p:spPr>
        <p:txBody>
          <a:bodyPr/>
          <a:lstStyle/>
          <a:p>
            <a:pPr algn="just"/>
            <a:r>
              <a:rPr lang="ru-RU" sz="2800" b="1" dirty="0" smtClean="0"/>
              <a:t>Чешуйчатые</a:t>
            </a:r>
            <a:r>
              <a:rPr lang="ru-RU" sz="2800" dirty="0" smtClean="0"/>
              <a:t>(латинский </a:t>
            </a:r>
            <a:r>
              <a:rPr lang="ru-RU" sz="2800" dirty="0" smtClean="0"/>
              <a:t>Squamata) — один из четырёх отрядов пресмыкающихся, включающий змей, ящериц, а также менее известных двуходок. Животные этого отряда широко распространены во всех частях света по материкам и островам.</a:t>
            </a:r>
          </a:p>
          <a:p>
            <a:pPr algn="just"/>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14290"/>
            <a:ext cx="8429684" cy="928694"/>
          </a:xfrm>
        </p:spPr>
        <p:txBody>
          <a:bodyPr/>
          <a:lstStyle/>
          <a:p>
            <a:r>
              <a:rPr lang="ru-RU" sz="3600" dirty="0" smtClean="0"/>
              <a:t>Биологическое описание.</a:t>
            </a:r>
            <a:endParaRPr lang="ru-RU" sz="3600" dirty="0"/>
          </a:p>
        </p:txBody>
      </p:sp>
      <p:sp>
        <p:nvSpPr>
          <p:cNvPr id="3" name="Текст 2"/>
          <p:cNvSpPr>
            <a:spLocks noGrp="1"/>
          </p:cNvSpPr>
          <p:nvPr>
            <p:ph type="body" idx="2"/>
          </p:nvPr>
        </p:nvSpPr>
        <p:spPr>
          <a:xfrm>
            <a:off x="285720" y="1214422"/>
            <a:ext cx="3786214" cy="5214974"/>
          </a:xfrm>
        </p:spPr>
        <p:txBody>
          <a:bodyPr/>
          <a:lstStyle/>
          <a:p>
            <a:pPr algn="just"/>
            <a:r>
              <a:rPr lang="ru-RU" sz="1600" dirty="0" smtClean="0"/>
              <a:t>Туловище покрыто сверху роговыми чешуями, щитками или зёрнышками.</a:t>
            </a:r>
          </a:p>
          <a:p>
            <a:pPr algn="just"/>
            <a:r>
              <a:rPr lang="ru-RU" sz="1600" dirty="0" smtClean="0"/>
              <a:t>Квадратная кость обычно сочленена с черепной коробкой подвижно. Из височных дуг сохраняется только одна верхняя, или же отсутствует и она. Крыловидные кости не сочленяются с сошником. Поперечная кость обычно имеется.</a:t>
            </a:r>
          </a:p>
          <a:p>
            <a:pPr algn="just"/>
            <a:r>
              <a:rPr lang="ru-RU" sz="1600" dirty="0" smtClean="0"/>
              <a:t>Зубы прикрепляются к верхней или внутренней поверхности челюстей.</a:t>
            </a:r>
          </a:p>
          <a:p>
            <a:pPr algn="just"/>
            <a:r>
              <a:rPr lang="ru-RU" sz="1600" dirty="0" smtClean="0"/>
              <a:t>Позвонки амфицельные или процельные. Крестцовых позвонков, если они выражены, два-три. Ребра с одной головкой. Брюшные ребра отсутствуют или рудиментарны.</a:t>
            </a:r>
          </a:p>
          <a:p>
            <a:pPr algn="just"/>
            <a:r>
              <a:rPr lang="ru-RU" sz="1600" dirty="0" smtClean="0"/>
              <a:t>Пинеальное отверстие имеется или отсутствует. Орган Якобсона обычно хорошо развит. Копулятивный орган парный. Клоакальная щель поперечная.</a:t>
            </a:r>
          </a:p>
          <a:p>
            <a:pPr algn="just"/>
            <a:endParaRPr lang="ru-RU" dirty="0"/>
          </a:p>
        </p:txBody>
      </p:sp>
      <p:pic>
        <p:nvPicPr>
          <p:cNvPr id="5" name="Рисунок 4"/>
          <p:cNvPicPr/>
          <p:nvPr/>
        </p:nvPicPr>
        <p:blipFill>
          <a:blip r:embed="rId2"/>
          <a:srcRect/>
          <a:stretch>
            <a:fillRect/>
          </a:stretch>
        </p:blipFill>
        <p:spPr bwMode="auto">
          <a:xfrm>
            <a:off x="4290299" y="1571612"/>
            <a:ext cx="4471157" cy="3357586"/>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14290"/>
            <a:ext cx="8715436" cy="1071570"/>
          </a:xfrm>
        </p:spPr>
        <p:txBody>
          <a:bodyPr/>
          <a:lstStyle/>
          <a:p>
            <a:r>
              <a:rPr lang="ru-RU" dirty="0" smtClean="0"/>
              <a:t>                              </a:t>
            </a:r>
            <a:r>
              <a:rPr lang="ru-RU" sz="5400" dirty="0" smtClean="0"/>
              <a:t>Классификация.</a:t>
            </a:r>
            <a:endParaRPr lang="ru-RU" sz="5400" dirty="0"/>
          </a:p>
        </p:txBody>
      </p:sp>
      <p:sp>
        <p:nvSpPr>
          <p:cNvPr id="3" name="Текст 2"/>
          <p:cNvSpPr>
            <a:spLocks noGrp="1"/>
          </p:cNvSpPr>
          <p:nvPr>
            <p:ph type="body" idx="2"/>
          </p:nvPr>
        </p:nvSpPr>
        <p:spPr>
          <a:xfrm>
            <a:off x="214282" y="1285860"/>
            <a:ext cx="8715436" cy="4962540"/>
          </a:xfrm>
        </p:spPr>
        <p:txBody>
          <a:bodyPr>
            <a:normAutofit/>
          </a:bodyPr>
          <a:lstStyle/>
          <a:p>
            <a:pPr algn="just"/>
            <a:r>
              <a:rPr lang="ru-RU" sz="3200" dirty="0" smtClean="0"/>
              <a:t>В то время как змеи и двуходки являются подотрядами, определяемыми близким родством, ящерицы включают в себя все те разнообразные виды чешуйчатых, которые не входят в первые два подотряда.</a:t>
            </a:r>
          </a:p>
          <a:p>
            <a:pPr algn="just"/>
            <a:endParaRPr lang="ru-RU"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Змеи.</a:t>
            </a:r>
            <a:endParaRPr lang="ru-RU" dirty="0"/>
          </a:p>
        </p:txBody>
      </p:sp>
      <p:sp>
        <p:nvSpPr>
          <p:cNvPr id="3" name="Текст 2"/>
          <p:cNvSpPr>
            <a:spLocks noGrp="1"/>
          </p:cNvSpPr>
          <p:nvPr>
            <p:ph type="body" idx="1"/>
          </p:nvPr>
        </p:nvSpPr>
        <p:spPr/>
        <p:txBody>
          <a:bodyPr/>
          <a:lstStyle/>
          <a:p>
            <a:r>
              <a:rPr lang="ru-RU" dirty="0" smtClean="0"/>
              <a:t>              Один из представителей класса чешуйчатых.</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685800" y="785794"/>
            <a:ext cx="7815290" cy="5462606"/>
          </a:xfrm>
        </p:spPr>
        <p:txBody>
          <a:bodyPr>
            <a:normAutofit/>
          </a:bodyPr>
          <a:lstStyle/>
          <a:p>
            <a:pPr algn="just"/>
            <a:r>
              <a:rPr lang="ru-RU" sz="2800" b="1" dirty="0" smtClean="0"/>
              <a:t>Змеи(</a:t>
            </a:r>
            <a:r>
              <a:rPr lang="ru-RU" sz="2800" b="1" dirty="0" smtClean="0"/>
              <a:t>л</a:t>
            </a:r>
            <a:r>
              <a:rPr lang="ru-RU" sz="2800" dirty="0" smtClean="0"/>
              <a:t>ат</a:t>
            </a:r>
            <a:r>
              <a:rPr lang="ru-RU" sz="2800" dirty="0" smtClean="0"/>
              <a:t>. </a:t>
            </a:r>
            <a:r>
              <a:rPr lang="ru-RU" sz="2800" dirty="0" smtClean="0"/>
              <a:t>Serpentes)— </a:t>
            </a:r>
            <a:r>
              <a:rPr lang="ru-RU" sz="2800" dirty="0" smtClean="0"/>
              <a:t>подотряд пресмыкающихся отряда чешуйчатые. Среди многообразия змей встречаются и безобидные, и очень опасные для человека и животных ядовитые представители.</a:t>
            </a:r>
          </a:p>
          <a:p>
            <a:pPr algn="just"/>
            <a:endParaRPr lang="ru-RU"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7815290" cy="1162050"/>
          </a:xfrm>
        </p:spPr>
        <p:txBody>
          <a:bodyPr/>
          <a:lstStyle/>
          <a:p>
            <a:r>
              <a:rPr lang="ru-RU" sz="5400" dirty="0" smtClean="0"/>
              <a:t>            Внешний вид.</a:t>
            </a:r>
            <a:endParaRPr lang="ru-RU" sz="5400" dirty="0"/>
          </a:p>
        </p:txBody>
      </p:sp>
      <p:sp>
        <p:nvSpPr>
          <p:cNvPr id="3" name="Текст 2"/>
          <p:cNvSpPr>
            <a:spLocks noGrp="1"/>
          </p:cNvSpPr>
          <p:nvPr>
            <p:ph type="body" idx="2"/>
          </p:nvPr>
        </p:nvSpPr>
        <p:spPr>
          <a:xfrm>
            <a:off x="685800" y="1676400"/>
            <a:ext cx="7815290" cy="4572000"/>
          </a:xfrm>
        </p:spPr>
        <p:txBody>
          <a:bodyPr>
            <a:normAutofit/>
          </a:bodyPr>
          <a:lstStyle/>
          <a:p>
            <a:pPr algn="just"/>
            <a:r>
              <a:rPr lang="ru-RU" sz="2000" dirty="0" smtClean="0"/>
              <a:t>Тело, удлинённое без конечностей. Длина тела от 10 см до 12 м.</a:t>
            </a:r>
          </a:p>
          <a:p>
            <a:pPr algn="just"/>
            <a:r>
              <a:rPr lang="ru-RU" sz="2000" dirty="0" smtClean="0"/>
              <a:t>От безногих ящериц змеи отличаются подвижным соединением левой и правой частей челюстей (что даёт возможность заглатывать добычу целиком), отсутствием подвижных век и барабанной перепонки, отсутствием плечевого пояса.</a:t>
            </a:r>
          </a:p>
          <a:p>
            <a:pPr algn="just"/>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4214842" cy="857232"/>
          </a:xfrm>
        </p:spPr>
        <p:txBody>
          <a:bodyPr/>
          <a:lstStyle/>
          <a:p>
            <a:r>
              <a:rPr lang="ru-RU" sz="4800" dirty="0" smtClean="0"/>
              <a:t>        Скелет.</a:t>
            </a:r>
            <a:endParaRPr lang="ru-RU" sz="4800" dirty="0"/>
          </a:p>
        </p:txBody>
      </p:sp>
      <p:sp>
        <p:nvSpPr>
          <p:cNvPr id="3" name="Текст 2"/>
          <p:cNvSpPr>
            <a:spLocks noGrp="1"/>
          </p:cNvSpPr>
          <p:nvPr>
            <p:ph type="body" idx="2"/>
          </p:nvPr>
        </p:nvSpPr>
        <p:spPr>
          <a:xfrm>
            <a:off x="214282" y="785794"/>
            <a:ext cx="5072098" cy="5857916"/>
          </a:xfrm>
        </p:spPr>
        <p:txBody>
          <a:bodyPr>
            <a:normAutofit fontScale="85000" lnSpcReduction="10000"/>
          </a:bodyPr>
          <a:lstStyle/>
          <a:p>
            <a:pPr algn="just"/>
            <a:r>
              <a:rPr lang="ru-RU" dirty="0" smtClean="0"/>
              <a:t>Череп змей диапсидный, но обе височные дуги утрачены. Мозговая коробка спереди окостеневает, что защищает мозг при заглатывании крупной добычи. Череп большинства змей отличается сильным развитием кинетизма, то есть многие кости черепа подвижны относительно друг друга. У змей очень подвижны квадратные, соединенные с ними чешуйчатые, а также верхнечелюстные, верхневисочные, нёбные и крыловидные кости, которые соединяются с мозговой коробкой эластичными связками. Угловая, надугловая и сочленовая кости нижней челюсти срастаются, а между ними и зубной костью формируется подвижное сочленение. Обе половины нижней челюсти соединяются эластичной связкой. Такая система подвижно сочлененных костей способствует чрезвычайно широкому раскрыванию рта, что необходимо для заглатывания крупной добычи целиком, а также обеспечивает возможность независимых движений правой и левой половин челюстного аппарата при проталкивании добычи в глотку с поочередным перехватыванием. Всё это позволяет змеям заглатывать относительно очень крупную добычу, по размерам часто превышающую толщину туловища змеи.</a:t>
            </a:r>
          </a:p>
          <a:p>
            <a:pPr algn="just"/>
            <a:r>
              <a:rPr lang="ru-RU" dirty="0" smtClean="0"/>
              <a:t>Зубы змей располагаются на зубных, верхнечелюстных, крыловидных и иногда на предчелюстных костях. Зубы острые и тонкие, прирастают к краям челюстных костей или соединяются с челюстью при помощи особых связок. У ядовитых змей на верхнечелюстных костях расположены крупные острые, загнутые назад ядовитые зубы. Такие зубы имеют бороздку на передней поверхности или внутренний канал, по которым яд при укусе попадает в рану. У гадюковых змей за счет подвижности укороченных верхнечелюстных костей ядовитые зубы могут вращаться на 90°. Ядовитые зубы в некоторых случаях (у габонской гадюки) достигают длины до 4,5 см.</a:t>
            </a:r>
          </a:p>
          <a:p>
            <a:pPr algn="just"/>
            <a:r>
              <a:rPr lang="ru-RU" dirty="0" smtClean="0"/>
              <a:t>Змеи отличаются большим количеством позвонков (от 200 до 450).</a:t>
            </a:r>
          </a:p>
          <a:p>
            <a:pPr algn="just"/>
            <a:r>
              <a:rPr lang="ru-RU" dirty="0" smtClean="0"/>
              <a:t>Грудины, как и грудной клетки, нет, при заглатывании пищи ребра раздвигаются.                                                                                                        </a:t>
            </a:r>
          </a:p>
          <a:p>
            <a:pPr algn="just"/>
            <a:r>
              <a:rPr lang="ru-RU" dirty="0" smtClean="0"/>
              <a:t>Плечевой пояс отсутствует. Рудименты тазового пояса сохраняются у некоторых примитивных семейств змей.</a:t>
            </a:r>
          </a:p>
          <a:p>
            <a:endParaRPr lang="ru-RU" dirty="0"/>
          </a:p>
        </p:txBody>
      </p:sp>
      <p:pic>
        <p:nvPicPr>
          <p:cNvPr id="5" name="Рисунок 4"/>
          <p:cNvPicPr/>
          <p:nvPr/>
        </p:nvPicPr>
        <p:blipFill>
          <a:blip r:embed="rId2"/>
          <a:srcRect/>
          <a:stretch>
            <a:fillRect/>
          </a:stretch>
        </p:blipFill>
        <p:spPr bwMode="auto">
          <a:xfrm>
            <a:off x="5429256" y="2357430"/>
            <a:ext cx="3578846" cy="1990733"/>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57</TotalTime>
  <Words>924</Words>
  <Application>Microsoft Office PowerPoint</Application>
  <PresentationFormat>Экран (4:3)</PresentationFormat>
  <Paragraphs>40</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Поток</vt:lpstr>
      <vt:lpstr>Презентация по Биологии.</vt:lpstr>
      <vt:lpstr>     Класс Чешуйчатых.</vt:lpstr>
      <vt:lpstr>Слайд 3</vt:lpstr>
      <vt:lpstr>Биологическое описание.</vt:lpstr>
      <vt:lpstr>                              Классификация.</vt:lpstr>
      <vt:lpstr>                   Змеи.</vt:lpstr>
      <vt:lpstr>Слайд 7</vt:lpstr>
      <vt:lpstr>            Внешний вид.</vt:lpstr>
      <vt:lpstr>        Скелет.</vt:lpstr>
      <vt:lpstr>         Внутренние органы.</vt:lpstr>
      <vt:lpstr>              Органы чувств.</vt:lpstr>
      <vt:lpstr>           Распространение.</vt:lpstr>
      <vt:lpstr>        Питание.</vt:lpstr>
      <vt:lpstr>    Половое поведение и размножение змей. </vt:lpstr>
    </vt:vector>
  </TitlesOfParts>
  <Company>BEST_XP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по Биологии.</dc:title>
  <dc:creator>User</dc:creator>
  <cp:lastModifiedBy>User</cp:lastModifiedBy>
  <cp:revision>6</cp:revision>
  <dcterms:created xsi:type="dcterms:W3CDTF">2011-01-16T17:02:21Z</dcterms:created>
  <dcterms:modified xsi:type="dcterms:W3CDTF">2011-01-16T18:00:02Z</dcterms:modified>
</cp:coreProperties>
</file>